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2"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8AE7C65-FF07-427C-A46D-24800B3DA991}" type="datetimeFigureOut">
              <a:rPr lang="en-US" smtClean="0"/>
              <a:t>3/9/2026</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BF76544-5AAA-4361-854C-F6B209E0A7C6}"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AE7C65-FF07-427C-A46D-24800B3DA991}"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F76544-5AAA-4361-854C-F6B209E0A7C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9BF76544-5AAA-4361-854C-F6B209E0A7C6}"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AE7C65-FF07-427C-A46D-24800B3DA991}"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8AE7C65-FF07-427C-A46D-24800B3DA991}"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9BF76544-5AAA-4361-854C-F6B209E0A7C6}"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18AE7C65-FF07-427C-A46D-24800B3DA991}" type="datetimeFigureOut">
              <a:rPr lang="en-US" smtClean="0"/>
              <a:t>3/9/2026</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BF76544-5AAA-4361-854C-F6B209E0A7C6}"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18AE7C65-FF07-427C-A46D-24800B3DA991}"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F76544-5AAA-4361-854C-F6B209E0A7C6}"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8AE7C65-FF07-427C-A46D-24800B3DA991}" type="datetimeFigureOut">
              <a:rPr lang="en-US" smtClean="0"/>
              <a:t>3/9/2026</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9BF76544-5AAA-4361-854C-F6B209E0A7C6}"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8AE7C65-FF07-427C-A46D-24800B3DA991}"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9BF76544-5AAA-4361-854C-F6B209E0A7C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8AE7C65-FF07-427C-A46D-24800B3DA991}" type="datetimeFigureOut">
              <a:rPr lang="en-US" smtClean="0"/>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9BF76544-5AAA-4361-854C-F6B209E0A7C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9BF76544-5AAA-4361-854C-F6B209E0A7C6}"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8AE7C65-FF07-427C-A46D-24800B3DA991}" type="datetimeFigureOut">
              <a:rPr lang="en-US" smtClean="0"/>
              <a:t>3/9/2026</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9BF76544-5AAA-4361-854C-F6B209E0A7C6}"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8AE7C65-FF07-427C-A46D-24800B3DA991}" type="datetimeFigureOut">
              <a:rPr lang="en-US" smtClean="0"/>
              <a:t>3/9/2026</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8AE7C65-FF07-427C-A46D-24800B3DA991}" type="datetimeFigureOut">
              <a:rPr lang="en-US" smtClean="0"/>
              <a:t>3/9/2026</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BF76544-5AAA-4361-854C-F6B209E0A7C6}"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p:txBody>
          <a:bodyPr/>
          <a:lstStyle/>
          <a:p>
            <a:r>
              <a:rPr lang="en-US" dirty="0" smtClean="0"/>
              <a:t>CENTRAL BANK AND ITS FUNCTIONS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5. Custodian of Foreign Exchange Reserves</a:t>
            </a:r>
            <a:endParaRPr lang="en-US" dirty="0"/>
          </a:p>
        </p:txBody>
      </p:sp>
      <p:sp>
        <p:nvSpPr>
          <p:cNvPr id="3" name="Content Placeholder 2"/>
          <p:cNvSpPr>
            <a:spLocks noGrp="1"/>
          </p:cNvSpPr>
          <p:nvPr>
            <p:ph sz="quarter" idx="1"/>
          </p:nvPr>
        </p:nvSpPr>
        <p:spPr/>
        <p:txBody>
          <a:bodyPr>
            <a:normAutofit fontScale="92500" lnSpcReduction="20000"/>
          </a:bodyPr>
          <a:lstStyle/>
          <a:p>
            <a:pPr algn="just" fontAlgn="base">
              <a:buNone/>
            </a:pPr>
            <a:r>
              <a:rPr lang="en-US" dirty="0" smtClean="0"/>
              <a:t>The </a:t>
            </a:r>
            <a:r>
              <a:rPr lang="en-US" dirty="0"/>
              <a:t>central bank (RBI) also acts as the custodian of the country's foreign exchange reserves and gold stock. By acting as the custodian of foreign exchange reserves, the central bank can exercise reasonable control over foreign exchange. The regulations of foreign exchange state that all foreign exchange transactions must be routed through the central bank (RBI). </a:t>
            </a:r>
          </a:p>
          <a:p>
            <a:pPr algn="just" fontAlgn="base">
              <a:buNone/>
            </a:pPr>
            <a:r>
              <a:rPr lang="en-US" dirty="0"/>
              <a:t>Two major objectives behind the </a:t>
            </a:r>
            <a:r>
              <a:rPr lang="en-US" dirty="0" err="1"/>
              <a:t>centralisation</a:t>
            </a:r>
            <a:r>
              <a:rPr lang="en-US" dirty="0"/>
              <a:t> of foreign exchange transactions with the Reserve Bank are:</a:t>
            </a:r>
          </a:p>
          <a:p>
            <a:pPr algn="just" fontAlgn="base"/>
            <a:r>
              <a:rPr lang="en-US" dirty="0"/>
              <a:t>It helps the bank </a:t>
            </a:r>
            <a:r>
              <a:rPr lang="en-US" dirty="0" err="1"/>
              <a:t>stabilise</a:t>
            </a:r>
            <a:r>
              <a:rPr lang="en-US" dirty="0"/>
              <a:t> the external value of the currency.</a:t>
            </a:r>
          </a:p>
          <a:p>
            <a:pPr algn="just" fontAlgn="base"/>
            <a:r>
              <a:rPr lang="en-US" dirty="0"/>
              <a:t>It helps the bank in pursuing a coordinated policy towards the country's balance of payment situation.</a:t>
            </a:r>
          </a:p>
          <a:p>
            <a:pPr algn="just">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What is Central Bank?</a:t>
            </a:r>
            <a:endParaRPr lang="en-US" dirty="0"/>
          </a:p>
        </p:txBody>
      </p:sp>
      <p:sp>
        <p:nvSpPr>
          <p:cNvPr id="3" name="Content Placeholder 2"/>
          <p:cNvSpPr>
            <a:spLocks noGrp="1"/>
          </p:cNvSpPr>
          <p:nvPr>
            <p:ph sz="quarter" idx="1"/>
          </p:nvPr>
        </p:nvSpPr>
        <p:spPr/>
        <p:txBody>
          <a:bodyPr>
            <a:normAutofit/>
          </a:bodyPr>
          <a:lstStyle/>
          <a:p>
            <a:pPr algn="just" fontAlgn="base">
              <a:buNone/>
            </a:pPr>
            <a:r>
              <a:rPr lang="en-US" dirty="0" smtClean="0"/>
              <a:t>An </a:t>
            </a:r>
            <a:r>
              <a:rPr lang="en-US" dirty="0"/>
              <a:t>apex body that controls, operates, regulates, and directs a country's banking and monetary structure is known as a </a:t>
            </a:r>
            <a:r>
              <a:rPr lang="en-US" b="1" dirty="0"/>
              <a:t>Central Bank. </a:t>
            </a:r>
            <a:r>
              <a:rPr lang="en-US" dirty="0"/>
              <a:t>As the functions of a central bank are peculiar, there is only one central bank in a country. Every financially developed country has its own central bank. </a:t>
            </a:r>
            <a:r>
              <a:rPr lang="en-US" b="1" dirty="0"/>
              <a:t>For example, </a:t>
            </a:r>
            <a:r>
              <a:rPr lang="en-US" dirty="0"/>
              <a:t>the central bank of the UK is the Bank of England, and India is the Reserve Bank of India (RBI). The Reserve Bank of India was established on April 1, 1935, under the Reserve Bank of India Act, 1934.</a:t>
            </a:r>
          </a:p>
          <a:p>
            <a:pPr algn="just">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1. Currency Authority (Bank of Issue)</a:t>
            </a:r>
            <a:endParaRPr lang="en-US" dirty="0"/>
          </a:p>
        </p:txBody>
      </p:sp>
      <p:sp>
        <p:nvSpPr>
          <p:cNvPr id="3" name="Content Placeholder 2"/>
          <p:cNvSpPr>
            <a:spLocks noGrp="1"/>
          </p:cNvSpPr>
          <p:nvPr>
            <p:ph sz="quarter" idx="1"/>
          </p:nvPr>
        </p:nvSpPr>
        <p:spPr/>
        <p:txBody>
          <a:bodyPr>
            <a:normAutofit fontScale="55000" lnSpcReduction="20000"/>
          </a:bodyPr>
          <a:lstStyle/>
          <a:p>
            <a:pPr algn="just" fontAlgn="base">
              <a:buNone/>
            </a:pPr>
            <a:r>
              <a:rPr lang="en-US" dirty="0" smtClean="0"/>
              <a:t>The </a:t>
            </a:r>
            <a:r>
              <a:rPr lang="en-US" dirty="0"/>
              <a:t>sole authority to issue the currency in the country lies with the Central Bank. In India, the sole right of issuing paper currency notes except one rupee note and coins is in the hands of the Reserve Bank of India. One rupee note and coins are issued by the Ministry of Finance. The currency issued by the Central Bank (RBI) is its monetary liability. It means that the Central Bank has the obligation to back the country with assets of equal value so that they can have public confidence in paper currency. Assets here consist of gold coins, foreign securities, domestic government's local currency securities, and gold bullions. </a:t>
            </a:r>
          </a:p>
          <a:p>
            <a:pPr algn="just" fontAlgn="base">
              <a:buNone/>
            </a:pPr>
            <a:r>
              <a:rPr lang="en-US" b="1" dirty="0"/>
              <a:t>Advantages of Sole Authority of Note Issue with RBI:</a:t>
            </a:r>
          </a:p>
          <a:p>
            <a:pPr algn="just" fontAlgn="base"/>
            <a:r>
              <a:rPr lang="en-US" dirty="0"/>
              <a:t>Various benefits of RBI having the sole authority of Note Issue are as follows:</a:t>
            </a:r>
          </a:p>
          <a:p>
            <a:pPr algn="just" fontAlgn="base"/>
            <a:r>
              <a:rPr lang="en-US" dirty="0"/>
              <a:t>It brings uniformity in note circulation.</a:t>
            </a:r>
          </a:p>
          <a:p>
            <a:pPr algn="just" fontAlgn="base"/>
            <a:r>
              <a:rPr lang="en-US" dirty="0"/>
              <a:t>It helps in ensuring public faith in the currency system.</a:t>
            </a:r>
          </a:p>
          <a:p>
            <a:pPr algn="just" fontAlgn="base"/>
            <a:r>
              <a:rPr lang="en-US" dirty="0"/>
              <a:t>It helps in </a:t>
            </a:r>
            <a:r>
              <a:rPr lang="en-US" dirty="0" err="1"/>
              <a:t>stabilising</a:t>
            </a:r>
            <a:r>
              <a:rPr lang="en-US" dirty="0"/>
              <a:t> internal and external value of currency.</a:t>
            </a:r>
          </a:p>
          <a:p>
            <a:pPr algn="just" fontAlgn="base"/>
            <a:r>
              <a:rPr lang="en-US" dirty="0"/>
              <a:t>It gives power to the central bank in influencing money supply in the economy because it consist of currency with public.</a:t>
            </a:r>
          </a:p>
          <a:p>
            <a:pPr algn="just" fontAlgn="base"/>
            <a:r>
              <a:rPr lang="en-US" dirty="0"/>
              <a:t>It also enables the government to supervise and control the central bank when it comes to issue of notes.</a:t>
            </a:r>
          </a:p>
          <a:p>
            <a:pPr algn="just" fontAlgn="base">
              <a:buNone/>
            </a:pPr>
            <a:r>
              <a:rPr lang="en-US" dirty="0"/>
              <a:t>Central Government has the authority to borrow money from the Central Bank. It means that when the government incurs a deficit in the budget, it borrows money from Central Bank by selling its treasury bills. After acquiring these securities, the Central Bank issues new currency. It is known as </a:t>
            </a:r>
            <a:r>
              <a:rPr lang="en-US" b="1" dirty="0"/>
              <a:t>Deficit Financing </a:t>
            </a:r>
            <a:r>
              <a:rPr lang="en-US" dirty="0"/>
              <a:t>or </a:t>
            </a:r>
            <a:r>
              <a:rPr lang="en-US" b="1" dirty="0"/>
              <a:t>Monetizing the Government's Debt.</a:t>
            </a:r>
            <a:endParaRPr lang="en-US" dirty="0"/>
          </a:p>
          <a:p>
            <a:pPr algn="just">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2. Banker to the Government</a:t>
            </a:r>
            <a:br>
              <a:rPr lang="en-US" b="1" dirty="0" smtClean="0"/>
            </a:br>
            <a:endParaRPr lang="en-US" dirty="0"/>
          </a:p>
        </p:txBody>
      </p:sp>
      <p:sp>
        <p:nvSpPr>
          <p:cNvPr id="3" name="Content Placeholder 2"/>
          <p:cNvSpPr>
            <a:spLocks noGrp="1"/>
          </p:cNvSpPr>
          <p:nvPr>
            <p:ph sz="quarter" idx="1"/>
          </p:nvPr>
        </p:nvSpPr>
        <p:spPr/>
        <p:txBody>
          <a:bodyPr>
            <a:normAutofit fontScale="70000" lnSpcReduction="20000"/>
          </a:bodyPr>
          <a:lstStyle/>
          <a:p>
            <a:pPr algn="just" fontAlgn="base">
              <a:buNone/>
            </a:pPr>
            <a:r>
              <a:rPr lang="en-US" dirty="0" smtClean="0"/>
              <a:t>The </a:t>
            </a:r>
            <a:r>
              <a:rPr lang="en-US" dirty="0"/>
              <a:t>Central Bank (RBI) acts as a banker, agent, and financial advisor to the Central Government and all State Governments (including the Union Territories of </a:t>
            </a:r>
            <a:r>
              <a:rPr lang="en-US" dirty="0" err="1"/>
              <a:t>Puducherry</a:t>
            </a:r>
            <a:r>
              <a:rPr lang="en-US" dirty="0"/>
              <a:t> and Jammu and Kashmir). </a:t>
            </a:r>
          </a:p>
          <a:p>
            <a:pPr algn="just" fontAlgn="base">
              <a:buNone/>
            </a:pPr>
            <a:r>
              <a:rPr lang="en-US" dirty="0"/>
              <a:t>As a banker, the Central bank carries out every banking business of the government, such as:</a:t>
            </a:r>
          </a:p>
          <a:p>
            <a:pPr algn="just" fontAlgn="base"/>
            <a:r>
              <a:rPr lang="en-US" dirty="0"/>
              <a:t>To keep the cash balances of the Central and State Governments, the Central Bank maintains a current account.</a:t>
            </a:r>
          </a:p>
          <a:p>
            <a:pPr algn="just" fontAlgn="base"/>
            <a:r>
              <a:rPr lang="en-US" dirty="0"/>
              <a:t>It accepts receipts and makes payments for the government, and also carries out exchange, remittance, and other banking operations of the Central and State Governments.</a:t>
            </a:r>
          </a:p>
          <a:p>
            <a:pPr algn="just" fontAlgn="base"/>
            <a:r>
              <a:rPr lang="en-US" dirty="0"/>
              <a:t>Ultimately, it gives loans and advances to the government for temporary periods. The government sells its treasury bills to the Central Bank in order to borrow money.</a:t>
            </a:r>
          </a:p>
          <a:p>
            <a:pPr algn="just" fontAlgn="base">
              <a:buNone/>
            </a:pPr>
            <a:r>
              <a:rPr lang="en-US" dirty="0"/>
              <a:t>As an agent, the Reserve Bank of India (Central Bank) is responsible for the management of public debt.</a:t>
            </a:r>
          </a:p>
          <a:p>
            <a:pPr algn="just" fontAlgn="base">
              <a:buNone/>
            </a:pPr>
            <a:r>
              <a:rPr lang="en-US" dirty="0"/>
              <a:t>As a financial advisor, it gives advice to the government from time to time on financial, monetary, and economic matters.</a:t>
            </a:r>
          </a:p>
          <a:p>
            <a:pPr algn="just">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3. Banker's Bank and Supervisor</a:t>
            </a:r>
            <a:endParaRPr lang="en-US" dirty="0"/>
          </a:p>
        </p:txBody>
      </p:sp>
      <p:sp>
        <p:nvSpPr>
          <p:cNvPr id="3" name="Content Placeholder 2"/>
          <p:cNvSpPr>
            <a:spLocks noGrp="1"/>
          </p:cNvSpPr>
          <p:nvPr>
            <p:ph sz="quarter" idx="1"/>
          </p:nvPr>
        </p:nvSpPr>
        <p:spPr/>
        <p:txBody>
          <a:bodyPr>
            <a:normAutofit fontScale="47500" lnSpcReduction="20000"/>
          </a:bodyPr>
          <a:lstStyle/>
          <a:p>
            <a:pPr algn="just" fontAlgn="base">
              <a:buNone/>
            </a:pPr>
            <a:r>
              <a:rPr lang="en-US" dirty="0" smtClean="0"/>
              <a:t>There </a:t>
            </a:r>
            <a:r>
              <a:rPr lang="en-US" dirty="0"/>
              <a:t>are several commercial banks in a country, and it is necessary that some agency regulates and supervises their functioning. As the central bank (RBI) is the apex bank, it acts as the banker to other banks of the country. In simple terms, the relationship between the central bank and commercial banks is the same as the relationship between commercial banks and the general public. </a:t>
            </a:r>
          </a:p>
          <a:p>
            <a:pPr algn="just" fontAlgn="base">
              <a:buNone/>
            </a:pPr>
            <a:endParaRPr lang="en-US" dirty="0" smtClean="0"/>
          </a:p>
          <a:p>
            <a:pPr algn="just" fontAlgn="base">
              <a:buNone/>
            </a:pPr>
            <a:r>
              <a:rPr lang="en-US" dirty="0" smtClean="0"/>
              <a:t>As </a:t>
            </a:r>
            <a:r>
              <a:rPr lang="en-US" dirty="0"/>
              <a:t>the banker's bank, the central bank performs the following three functions:</a:t>
            </a:r>
          </a:p>
          <a:p>
            <a:pPr algn="just" fontAlgn="base"/>
            <a:r>
              <a:rPr lang="en-US" b="1" dirty="0"/>
              <a:t>Custodian of Cash Reserves: </a:t>
            </a:r>
            <a:r>
              <a:rPr lang="en-US" dirty="0"/>
              <a:t>It is essential for commercial banks to keep a certain part of their deposits, also known as </a:t>
            </a:r>
            <a:r>
              <a:rPr lang="en-US" b="1" dirty="0"/>
              <a:t>CRR </a:t>
            </a:r>
            <a:r>
              <a:rPr lang="en-US" dirty="0"/>
              <a:t>or </a:t>
            </a:r>
            <a:r>
              <a:rPr lang="en-US" b="1" dirty="0"/>
              <a:t>Cash Reserve Ratio, </a:t>
            </a:r>
            <a:r>
              <a:rPr lang="en-US" dirty="0"/>
              <a:t>with the central bank. By keeping this proportion of money, the central bank (RBI) acts as a custodian of cash reserves of commercial banks.</a:t>
            </a:r>
          </a:p>
          <a:p>
            <a:pPr algn="just" fontAlgn="base"/>
            <a:r>
              <a:rPr lang="en-US" b="1" dirty="0"/>
              <a:t>Lender of the Last Resort: </a:t>
            </a:r>
            <a:r>
              <a:rPr lang="en-US" dirty="0"/>
              <a:t>When commercial banks are unable to meet their financial requirements from other sources, they approach the central bank (RBI) to give them loans and advances as lender of the last resort. By discounting the approved securities and bills of exchange, the central bank assists the commercial banks.</a:t>
            </a:r>
          </a:p>
          <a:p>
            <a:pPr algn="just" fontAlgn="base"/>
            <a:r>
              <a:rPr lang="en-US" b="1" dirty="0"/>
              <a:t>Clearing House: </a:t>
            </a:r>
            <a:r>
              <a:rPr lang="en-US" dirty="0"/>
              <a:t>As the central bank has to hold the cash reserves of all commercial banks, it becomes convenient and easier for the central bank to act as a clearing house of these commercial banks. It means that every commercial bank has an account with the central bank through which the central bank can easily settle their claims against each other by making credit and debit entries in their accounts.</a:t>
            </a:r>
          </a:p>
          <a:p>
            <a:pPr algn="just" fontAlgn="base">
              <a:buNone/>
            </a:pPr>
            <a:endParaRPr lang="en-US" dirty="0" smtClean="0"/>
          </a:p>
          <a:p>
            <a:pPr algn="just" fontAlgn="base">
              <a:buNone/>
            </a:pPr>
            <a:r>
              <a:rPr lang="en-US" dirty="0" smtClean="0"/>
              <a:t>As </a:t>
            </a:r>
            <a:r>
              <a:rPr lang="en-US" dirty="0"/>
              <a:t>a supervisor, the central bank (RBI) controls and regulates commercial banks. The regulation of commercial banks can be related to their branch expansion, licensing, management, merging, liquidity of assets, winding up, etc. The central bank controls the commercial banks by inspecting them and the returns filed by them on a periodic basis.</a:t>
            </a:r>
          </a:p>
          <a:p>
            <a:pPr algn="just">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4. Controller of Money Supply and Credit</a:t>
            </a:r>
            <a:endParaRPr lang="en-US" dirty="0"/>
          </a:p>
        </p:txBody>
      </p:sp>
      <p:sp>
        <p:nvSpPr>
          <p:cNvPr id="3" name="Content Placeholder 2"/>
          <p:cNvSpPr>
            <a:spLocks noGrp="1"/>
          </p:cNvSpPr>
          <p:nvPr>
            <p:ph sz="quarter" idx="1"/>
          </p:nvPr>
        </p:nvSpPr>
        <p:spPr/>
        <p:txBody>
          <a:bodyPr>
            <a:normAutofit fontScale="62500" lnSpcReduction="20000"/>
          </a:bodyPr>
          <a:lstStyle/>
          <a:p>
            <a:pPr algn="just" fontAlgn="base">
              <a:buNone/>
            </a:pPr>
            <a:r>
              <a:rPr lang="en-US" dirty="0" smtClean="0"/>
              <a:t>RBI </a:t>
            </a:r>
            <a:r>
              <a:rPr lang="en-US" dirty="0"/>
              <a:t>has the sole monopoly in the issuance of currency through which it can control money supply and credit whenever there is economic </a:t>
            </a:r>
            <a:r>
              <a:rPr lang="en-US" dirty="0" smtClean="0"/>
              <a:t>fluctuation. To </a:t>
            </a:r>
            <a:r>
              <a:rPr lang="en-US" dirty="0"/>
              <a:t>do so, the Reserve Bank of India uses the following methods of credit control:</a:t>
            </a:r>
          </a:p>
          <a:p>
            <a:pPr algn="just" fontAlgn="base">
              <a:buNone/>
            </a:pPr>
            <a:r>
              <a:rPr lang="en-US" b="1" dirty="0"/>
              <a:t>A. Repo (Repurchase) Rate: </a:t>
            </a:r>
            <a:r>
              <a:rPr lang="en-US" dirty="0"/>
              <a:t>The rate at which a country’s central bank (in the case of India, RBI) lends money to commercial banks to meet their short-term financial needs is known as the repo rate. The central bank advances loans to commercial banks against approved securities or eligible bills of exchange. An increase in the repo rate increases the cost of borrowing from the central bank, which ultimately forces the commercial banks to increase their lending rates, discouraging the borrowers from taking loans from the commercial banks and vice-versa. </a:t>
            </a:r>
          </a:p>
          <a:p>
            <a:pPr algn="just" fontAlgn="base"/>
            <a:r>
              <a:rPr lang="en-US" b="1" dirty="0"/>
              <a:t>Reverse Repo Rate: </a:t>
            </a:r>
            <a:r>
              <a:rPr lang="en-US" dirty="0"/>
              <a:t>It is the exact opposite of repo rate. It means that Reverse Repo Rate is the rate at which the Reserve Bank of India borrows money from commercial banks. RBI borrows money from commercial banks when it feel that there is excess money supply in the banking system of the country. Besides, banks also happily lends money to the central bank as there money is in safe hands and they also get a good interest rate. An increase in the reverse repo rate induces the commercial banks to transfer more money to RBI because of the attractive interest rates</a:t>
            </a:r>
            <a:r>
              <a:rPr lang="en-US"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55000" lnSpcReduction="20000"/>
          </a:bodyPr>
          <a:lstStyle/>
          <a:p>
            <a:pPr algn="just" fontAlgn="base">
              <a:buNone/>
            </a:pPr>
            <a:r>
              <a:rPr lang="en-US" b="1" dirty="0" smtClean="0"/>
              <a:t>B. Bank Rate(or Discount Rate): </a:t>
            </a:r>
            <a:r>
              <a:rPr lang="en-US" dirty="0" smtClean="0"/>
              <a:t>The rate at which a country’s central bank (in the case of India, RBI) lends money to commercial banks to meet their long-term financial needs is known as the bank rate. Bank Rate has the same effect on credit as that of Repo Rate. Simply put, an increase in the Bank Rate increases the cost of borrowing from the central bank, which ultimately increases the lending rates by commercial banks discouraging the borrowers from taking loans. </a:t>
            </a:r>
          </a:p>
          <a:p>
            <a:pPr algn="just" fontAlgn="base">
              <a:buNone/>
            </a:pPr>
            <a:r>
              <a:rPr lang="en-US" b="1" dirty="0" smtClean="0"/>
              <a:t>C. Open Market Operations: </a:t>
            </a:r>
            <a:r>
              <a:rPr lang="en-US" dirty="0" smtClean="0"/>
              <a:t>OMO or Open Market Operations means buying and selling of government securities by the Central Bank from/to the commercial banks and the general public, respectively. The Reserve Bank of India has the authority to sell or purchase government securities and treasury bills, whether bought or sold to the banks or the general public. It is because the amount given or received will ultimately be deposited in or transferred from some bank. By </a:t>
            </a:r>
            <a:r>
              <a:rPr lang="en-US" b="1" dirty="0" smtClean="0"/>
              <a:t>selling securities, </a:t>
            </a:r>
            <a:r>
              <a:rPr lang="en-US" dirty="0" smtClean="0"/>
              <a:t>the central bank reduces commercial banks' reserves, which has an adverse impact on their ability to create credit, ultimately decreasing the money supply in the economy. By </a:t>
            </a:r>
            <a:r>
              <a:rPr lang="en-US" b="1" dirty="0" smtClean="0"/>
              <a:t>purchasing securities, </a:t>
            </a:r>
            <a:r>
              <a:rPr lang="en-US" dirty="0" smtClean="0"/>
              <a:t>the central bank increases the reserves and raises the ability of the banks to give credit.</a:t>
            </a:r>
          </a:p>
          <a:p>
            <a:pPr algn="just" fontAlgn="base">
              <a:buNone/>
            </a:pPr>
            <a:r>
              <a:rPr lang="en-US" dirty="0" smtClean="0"/>
              <a:t>The four essential conditions required for the success of Open Market Operations are as follows:</a:t>
            </a:r>
          </a:p>
          <a:p>
            <a:pPr algn="just" fontAlgn="base"/>
            <a:r>
              <a:rPr lang="en-US" dirty="0" smtClean="0"/>
              <a:t>A well-developed and </a:t>
            </a:r>
            <a:r>
              <a:rPr lang="en-US" dirty="0" err="1" smtClean="0"/>
              <a:t>organised</a:t>
            </a:r>
            <a:r>
              <a:rPr lang="en-US" dirty="0" smtClean="0"/>
              <a:t> security market should exist.</a:t>
            </a:r>
          </a:p>
          <a:p>
            <a:pPr algn="just" fontAlgn="base"/>
            <a:r>
              <a:rPr lang="en-US" dirty="0" smtClean="0"/>
              <a:t>The value of government securities should not show frequent fluctuations.</a:t>
            </a:r>
          </a:p>
          <a:p>
            <a:pPr algn="just" fontAlgn="base"/>
            <a:r>
              <a:rPr lang="en-US" dirty="0" smtClean="0"/>
              <a:t>In order to influence the money supply in the economy, the central bank should hold adequate securities.</a:t>
            </a:r>
          </a:p>
          <a:p>
            <a:pPr algn="just" fontAlgn="base"/>
            <a:r>
              <a:rPr lang="en-US" dirty="0" smtClean="0"/>
              <a:t>Ultimately, the sale and purchase of securities should have an impact on the reserves of commercial banks.</a:t>
            </a:r>
          </a:p>
          <a:p>
            <a:pPr algn="just">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55000" lnSpcReduction="20000"/>
          </a:bodyPr>
          <a:lstStyle/>
          <a:p>
            <a:pPr algn="just" fontAlgn="base">
              <a:buNone/>
            </a:pPr>
            <a:r>
              <a:rPr lang="en-US" b="1" dirty="0" smtClean="0"/>
              <a:t>D. Legal Reserve Requirements (Variable Reserve Ratio Method): </a:t>
            </a:r>
            <a:r>
              <a:rPr lang="en-US" dirty="0" smtClean="0"/>
              <a:t>According to the requirements of Legal reserve, commercial banks have the obligation to maintain reserves. It is a quick and direct method used by the central bank to control the credit-creating power of commercial banks. Commercial banks have to maintain reserves on two accounts; viz., Cash Reserve Ratio (CRR) and Statutory Liquidity Ratio (SLR).</a:t>
            </a:r>
          </a:p>
          <a:p>
            <a:pPr algn="just" fontAlgn="base"/>
            <a:r>
              <a:rPr lang="en-US" b="1" dirty="0" smtClean="0"/>
              <a:t>Cash Reserve Ratio (CRR): </a:t>
            </a:r>
            <a:r>
              <a:rPr lang="en-US" dirty="0" smtClean="0"/>
              <a:t>It is the minimum percentage of the net demand and time liabilities that commercial banks have to keep with the central bank. By changing the cash reserve ratio, the central bank affects the ability of commercial banks to create credit. </a:t>
            </a:r>
            <a:r>
              <a:rPr lang="en-US" b="1" dirty="0" smtClean="0"/>
              <a:t>For example, </a:t>
            </a:r>
            <a:r>
              <a:rPr lang="en-US" dirty="0" smtClean="0"/>
              <a:t>if there is an increase in the cash reserve ratio, it reduces the excess reserves of commercial banks and limits their credit-creating power.</a:t>
            </a:r>
          </a:p>
          <a:p>
            <a:pPr algn="just" fontAlgn="base"/>
            <a:r>
              <a:rPr lang="en-US" b="1" dirty="0" smtClean="0"/>
              <a:t>Statutory Liquidity Ratio (SLR)</a:t>
            </a:r>
            <a:r>
              <a:rPr lang="en-US" b="1" dirty="0" smtClean="0"/>
              <a:t>: </a:t>
            </a:r>
            <a:r>
              <a:rPr lang="en-US" dirty="0" smtClean="0"/>
              <a:t>It is the minimum percentage of net demand and time liabilities that commercial banks have to maintain with themselves. Commercial banks have to maintain SLR in the form of designated liquid assets, like excess reserves, current account balances with other banks, or unencumbered, government and other approved securities. By changing SLR, the central bank affects the freedom of commercial banks to borrow against the government securities or sell them to the Central Bank. It means that, if there is an increase in the statutory liquidity ratio, it reduces the ability of the banks to give credit and vice-versa.</a:t>
            </a:r>
          </a:p>
          <a:p>
            <a:pPr algn="just" fontAlgn="base"/>
            <a:r>
              <a:rPr lang="en-US" dirty="0" smtClean="0"/>
              <a:t>Simply put, by making changes in the Cash Reserve Ratio and Statutory Liquidity Ratio, the Reserve Bank of India can influence the credit creation power of commercial banks.</a:t>
            </a:r>
          </a:p>
          <a:p>
            <a:pPr algn="just" fontAlgn="base"/>
            <a:r>
              <a:rPr lang="en-US" b="1" dirty="0" smtClean="0"/>
              <a:t>Unencumbered Securities </a:t>
            </a:r>
            <a:r>
              <a:rPr lang="en-US" dirty="0" smtClean="0"/>
              <a:t>are those securities which do not act as security for loans from Central Bank.</a:t>
            </a:r>
          </a:p>
          <a:p>
            <a:pPr algn="just" fontAlgn="base"/>
            <a:r>
              <a:rPr lang="en-US" b="1" dirty="0" smtClean="0"/>
              <a:t>Approved Securities </a:t>
            </a:r>
            <a:r>
              <a:rPr lang="en-US" dirty="0" smtClean="0"/>
              <a:t>are the securities for which the government guarantees repayment.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77500" lnSpcReduction="20000"/>
          </a:bodyPr>
          <a:lstStyle/>
          <a:p>
            <a:pPr algn="just" fontAlgn="base">
              <a:buNone/>
            </a:pPr>
            <a:r>
              <a:rPr lang="en-US" b="1" dirty="0" smtClean="0"/>
              <a:t>E. Margin Requirements: </a:t>
            </a:r>
            <a:r>
              <a:rPr lang="en-US" dirty="0" smtClean="0"/>
              <a:t>The difference between the loan amount and the market value of the security offered by the borrower against the loan is known as the margin requirement. It means that if the central bank fixes the margin as 30%, then the commercial banks are allowed to give a loan up to 70% of the value of the security. Margin is essential because if a bank gives a loan equal to the full value of the security, then it will suffer a loss if the price of a security falls. Hence, by making changes in the margin requirements, the central bank (RBI) can alter the loan amount made against the securities by the banks. </a:t>
            </a:r>
          </a:p>
          <a:p>
            <a:pPr algn="just" fontAlgn="base"/>
            <a:r>
              <a:rPr lang="en-US" dirty="0" smtClean="0"/>
              <a:t>If there is an increase in the margin, it reduces the borrowing capacity and money supply in the economy. If there is a reduction in the margin, it encourages people to borrow more. The central bank may prescribe different margin requirements for different types of borrowers against the security of the same commodity.  </a:t>
            </a:r>
          </a:p>
          <a:p>
            <a:pPr algn="just">
              <a:buNone/>
            </a:pPr>
            <a:endParaRPr lang="en-US" dirty="0" smtClean="0"/>
          </a:p>
          <a:p>
            <a:pPr algn="just">
              <a:buNone/>
            </a:pPr>
            <a:endParaRPr lang="en-US" dirty="0" smtClean="0"/>
          </a:p>
          <a:p>
            <a:pPr algn="just">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6</TotalTime>
  <Words>434</Words>
  <Application>Microsoft Office PowerPoint</Application>
  <PresentationFormat>On-screen Show (4:3)</PresentationFormat>
  <Paragraphs>55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Civic</vt:lpstr>
      <vt:lpstr>CENTRAL BANK AND ITS FUNCTIONS</vt:lpstr>
      <vt:lpstr>What is Central Bank?</vt:lpstr>
      <vt:lpstr>1. Currency Authority (Bank of Issue)</vt:lpstr>
      <vt:lpstr>2. Banker to the Government </vt:lpstr>
      <vt:lpstr>3. Banker's Bank and Supervisor</vt:lpstr>
      <vt:lpstr>4. Controller of Money Supply and Credit</vt:lpstr>
      <vt:lpstr>Slide 7</vt:lpstr>
      <vt:lpstr>Slide 8</vt:lpstr>
      <vt:lpstr>Slide 9</vt:lpstr>
      <vt:lpstr>5. Custodian of Foreign Exchange Reserves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CENTRAL BANK AND ITS FUNCTIONS</dc:title>
  <dc:creator>Hp</dc:creator>
  <cp:lastModifiedBy>Hp</cp:lastModifiedBy>
  <cp:revision>1</cp:revision>
  <dcterms:created xsi:type="dcterms:W3CDTF">2026-03-09T13:19:42Z</dcterms:created>
  <dcterms:modified xsi:type="dcterms:W3CDTF">2026-03-09T13:26:34Z</dcterms:modified>
</cp:coreProperties>
</file>